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43891200" cy="3291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2D3C"/>
    <a:srgbClr val="7D0707"/>
    <a:srgbClr val="E3CD90"/>
    <a:srgbClr val="DEC76D"/>
    <a:srgbClr val="E3C9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5C9AEE-91DB-A445-8233-617D013A55FA}" v="324" dt="2022-03-05T04:37:21.2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54"/>
    <p:restoredTop sz="94673"/>
  </p:normalViewPr>
  <p:slideViewPr>
    <p:cSldViewPr snapToGrid="0" snapToObjects="1">
      <p:cViewPr varScale="1">
        <p:scale>
          <a:sx n="22" d="100"/>
          <a:sy n="22" d="100"/>
        </p:scale>
        <p:origin x="1896" y="3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anagrande\Pictures\Book2.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600">
                <a:solidFill>
                  <a:schemeClr val="tx1"/>
                </a:solidFill>
                <a:latin typeface="Times New Roman" panose="02020603050405020304" pitchFamily="18" charset="0"/>
                <a:cs typeface="Times New Roman" panose="02020603050405020304" pitchFamily="18" charset="0"/>
              </a:rPr>
              <a:t>Dry</a:t>
            </a:r>
            <a:r>
              <a:rPr lang="en-US" sz="3600" baseline="0">
                <a:solidFill>
                  <a:schemeClr val="tx1"/>
                </a:solidFill>
                <a:latin typeface="Times New Roman" panose="02020603050405020304" pitchFamily="18" charset="0"/>
                <a:cs typeface="Times New Roman" panose="02020603050405020304" pitchFamily="18" charset="0"/>
              </a:rPr>
              <a:t> Test</a:t>
            </a:r>
            <a:endParaRPr lang="en-US" sz="3600">
              <a:solidFill>
                <a:schemeClr val="tx1"/>
              </a:solidFill>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540115"/>
              </a:solidFill>
              <a:ln>
                <a:noFill/>
              </a:ln>
              <a:effectLst/>
            </c:spPr>
            <c:extLst>
              <c:ext xmlns:c16="http://schemas.microsoft.com/office/drawing/2014/chart" uri="{C3380CC4-5D6E-409C-BE32-E72D297353CC}">
                <c16:uniqueId val="{00000001-EA8C-A549-BAE8-4ADBB86105D4}"/>
              </c:ext>
            </c:extLst>
          </c:dPt>
          <c:dPt>
            <c:idx val="1"/>
            <c:invertIfNegative val="0"/>
            <c:bubble3D val="0"/>
            <c:spPr>
              <a:solidFill>
                <a:srgbClr val="540115"/>
              </a:solidFill>
              <a:ln>
                <a:noFill/>
              </a:ln>
              <a:effectLst/>
            </c:spPr>
            <c:extLst>
              <c:ext xmlns:c16="http://schemas.microsoft.com/office/drawing/2014/chart" uri="{C3380CC4-5D6E-409C-BE32-E72D297353CC}">
                <c16:uniqueId val="{00000003-EA8C-A549-BAE8-4ADBB86105D4}"/>
              </c:ext>
            </c:extLst>
          </c:dPt>
          <c:dPt>
            <c:idx val="3"/>
            <c:invertIfNegative val="0"/>
            <c:bubble3D val="0"/>
            <c:spPr>
              <a:solidFill>
                <a:srgbClr val="CDC192"/>
              </a:solidFill>
              <a:ln>
                <a:noFill/>
              </a:ln>
              <a:effectLst/>
            </c:spPr>
            <c:extLst>
              <c:ext xmlns:c16="http://schemas.microsoft.com/office/drawing/2014/chart" uri="{C3380CC4-5D6E-409C-BE32-E72D297353CC}">
                <c16:uniqueId val="{00000005-EA8C-A549-BAE8-4ADBB86105D4}"/>
              </c:ext>
            </c:extLst>
          </c:dPt>
          <c:dPt>
            <c:idx val="4"/>
            <c:invertIfNegative val="0"/>
            <c:bubble3D val="0"/>
            <c:spPr>
              <a:solidFill>
                <a:srgbClr val="CDC192"/>
              </a:solidFill>
              <a:ln>
                <a:noFill/>
              </a:ln>
              <a:effectLst/>
            </c:spPr>
            <c:extLst>
              <c:ext xmlns:c16="http://schemas.microsoft.com/office/drawing/2014/chart" uri="{C3380CC4-5D6E-409C-BE32-E72D297353CC}">
                <c16:uniqueId val="{00000007-EA8C-A549-BAE8-4ADBB86105D4}"/>
              </c:ext>
            </c:extLst>
          </c:dPt>
          <c:cat>
            <c:strRef>
              <c:f>Sheet1!$A$1:$A$5</c:f>
              <c:strCache>
                <c:ptCount val="5"/>
                <c:pt idx="0">
                  <c:v>Standing Control</c:v>
                </c:pt>
                <c:pt idx="1">
                  <c:v>Standing Lightweight</c:v>
                </c:pt>
                <c:pt idx="3">
                  <c:v>Walking Control</c:v>
                </c:pt>
                <c:pt idx="4">
                  <c:v>Walking Lightweight</c:v>
                </c:pt>
              </c:strCache>
            </c:strRef>
          </c:cat>
          <c:val>
            <c:numRef>
              <c:f>Sheet1!$B$1:$B$5</c:f>
              <c:numCache>
                <c:formatCode>General</c:formatCode>
                <c:ptCount val="5"/>
                <c:pt idx="0">
                  <c:v>0.41836142999999998</c:v>
                </c:pt>
                <c:pt idx="1">
                  <c:v>0.39004760999999999</c:v>
                </c:pt>
                <c:pt idx="3">
                  <c:v>0.38616167000000001</c:v>
                </c:pt>
                <c:pt idx="4">
                  <c:v>0.32426666999999998</c:v>
                </c:pt>
              </c:numCache>
            </c:numRef>
          </c:val>
          <c:extLst>
            <c:ext xmlns:c16="http://schemas.microsoft.com/office/drawing/2014/chart" uri="{C3380CC4-5D6E-409C-BE32-E72D297353CC}">
              <c16:uniqueId val="{00000008-EA8C-A549-BAE8-4ADBB86105D4}"/>
            </c:ext>
          </c:extLst>
        </c:ser>
        <c:dLbls>
          <c:showLegendKey val="0"/>
          <c:showVal val="0"/>
          <c:showCatName val="0"/>
          <c:showSerName val="0"/>
          <c:showPercent val="0"/>
          <c:showBubbleSize val="0"/>
        </c:dLbls>
        <c:gapWidth val="219"/>
        <c:overlap val="-27"/>
        <c:axId val="1011222831"/>
        <c:axId val="1011224479"/>
      </c:barChart>
      <c:catAx>
        <c:axId val="10112228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7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011224479"/>
        <c:crosses val="autoZero"/>
        <c:auto val="1"/>
        <c:lblAlgn val="ctr"/>
        <c:lblOffset val="100"/>
        <c:noMultiLvlLbl val="0"/>
      </c:catAx>
      <c:valAx>
        <c:axId val="101122447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3200">
                    <a:solidFill>
                      <a:schemeClr val="tx1"/>
                    </a:solidFill>
                    <a:latin typeface="Times New Roman" panose="02020603050405020304" pitchFamily="18" charset="0"/>
                    <a:cs typeface="Times New Roman" panose="02020603050405020304" pitchFamily="18" charset="0"/>
                  </a:rPr>
                  <a:t>Average</a:t>
                </a:r>
                <a:r>
                  <a:rPr lang="en-US" sz="3200" baseline="0">
                    <a:solidFill>
                      <a:schemeClr val="tx1"/>
                    </a:solidFill>
                    <a:latin typeface="Times New Roman" panose="02020603050405020304" pitchFamily="18" charset="0"/>
                    <a:cs typeface="Times New Roman" panose="02020603050405020304" pitchFamily="18" charset="0"/>
                  </a:rPr>
                  <a:t> RCT</a:t>
                </a:r>
                <a:endParaRPr lang="en-US" sz="3200">
                  <a:solidFill>
                    <a:schemeClr val="tx1"/>
                  </a:solidFill>
                  <a:latin typeface="Times New Roman" panose="02020603050405020304" pitchFamily="18" charset="0"/>
                  <a:cs typeface="Times New Roman" panose="02020603050405020304" pitchFamily="18" charset="0"/>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7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0112228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8000"/>
            </a:lvl1pPr>
          </a:lstStyle>
          <a:p>
            <a:r>
              <a:rPr lang="en-US"/>
              <a:t>Click to edit Master title style</a:t>
            </a:r>
          </a:p>
        </p:txBody>
      </p:sp>
      <p:sp>
        <p:nvSpPr>
          <p:cNvPr id="3" name="Subtitle 2"/>
          <p:cNvSpPr>
            <a:spLocks noGrp="1"/>
          </p:cNvSpPr>
          <p:nvPr>
            <p:ph type="subTitle" idx="1"/>
          </p:nvPr>
        </p:nvSpPr>
        <p:spPr>
          <a:xfrm>
            <a:off x="5486400" y="17289782"/>
            <a:ext cx="32918400" cy="7947658"/>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327760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067442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90622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45444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8000"/>
            </a:lvl1pPr>
          </a:lstStyle>
          <a:p>
            <a:r>
              <a:rPr lang="en-US"/>
              <a:t>Click to edit Master title style</a:t>
            </a:r>
          </a:p>
        </p:txBody>
      </p:sp>
      <p:sp>
        <p:nvSpPr>
          <p:cNvPr id="3" name="Text Placeholder 2"/>
          <p:cNvSpPr>
            <a:spLocks noGrp="1"/>
          </p:cNvSpPr>
          <p:nvPr>
            <p:ph type="body" idx="1"/>
          </p:nvPr>
        </p:nvSpPr>
        <p:spPr>
          <a:xfrm>
            <a:off x="2994662" y="22029429"/>
            <a:ext cx="37856160" cy="7200898"/>
          </a:xfr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788273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848071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3/7/2022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21864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3/7/2022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1892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76881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4267"/>
            </a:lvl1pPr>
          </a:lstStyle>
          <a:p>
            <a:r>
              <a:rPr lang="en-US"/>
              <a:t>Click to edit Master title style</a:t>
            </a:r>
          </a:p>
        </p:txBody>
      </p:sp>
      <p:sp>
        <p:nvSpPr>
          <p:cNvPr id="3" name="Content Placeholder 2"/>
          <p:cNvSpPr>
            <a:spLocks noGrp="1"/>
          </p:cNvSpPr>
          <p:nvPr>
            <p:ph idx="1"/>
          </p:nvPr>
        </p:nvSpPr>
        <p:spPr>
          <a:xfrm>
            <a:off x="18659477" y="4739647"/>
            <a:ext cx="22219920" cy="23393400"/>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380535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4267"/>
            </a:lvl1pPr>
          </a:lstStyle>
          <a:p>
            <a:r>
              <a:rPr lang="en-US"/>
              <a:t>Click to edit Master title style</a:t>
            </a:r>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964237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1600">
                <a:solidFill>
                  <a:schemeClr val="tx1">
                    <a:tint val="75000"/>
                  </a:schemeClr>
                </a:solidFill>
              </a:defRPr>
            </a:lvl1pPr>
          </a:lstStyle>
          <a:p>
            <a:fld id="{C764DE79-268F-4C1A-8933-263129D2AF90}" type="datetimeFigureOut">
              <a:rPr lang="en-US" dirty="0"/>
              <a:t>3/7/2022</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16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2388891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chart" Target="../charts/chart1.xml"/><Relationship Id="rId4" Type="http://schemas.openxmlformats.org/officeDocument/2006/relationships/hyperlink" Target="https://www.nfpa.org/-/media/Files/News-and-Research/Fire-statistics-and-reports/Emergency-responders/osFFF.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3CD9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52A27E-5256-4B43-AEB2-B374C5240080}"/>
              </a:ext>
            </a:extLst>
          </p:cNvPr>
          <p:cNvSpPr txBox="1"/>
          <p:nvPr/>
        </p:nvSpPr>
        <p:spPr>
          <a:xfrm>
            <a:off x="1025048" y="9252712"/>
            <a:ext cx="14946594" cy="95102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latin typeface="Times New Roman"/>
                <a:ea typeface="+mn-lt"/>
                <a:cs typeface="Times New Roman"/>
              </a:rPr>
              <a:t>Heat exhaustion is a common problem that industrial workers face, especially in strenuous professions such as firefighting. According to the NFPA, “Overexertion, stress, and medical issues accounted for more than half of the deaths in 2020.” (Fahy &amp; Petrillo, 2021). Clothing is a factor that influences overall thermal comfort which impacts the performance and health of these industrial workers. Dr. </a:t>
            </a:r>
            <a:r>
              <a:rPr lang="en-US" sz="3600" dirty="0" err="1">
                <a:latin typeface="Times New Roman"/>
                <a:ea typeface="+mn-lt"/>
                <a:cs typeface="Times New Roman"/>
              </a:rPr>
              <a:t>McQuerry</a:t>
            </a:r>
            <a:r>
              <a:rPr lang="en-US" sz="3600" dirty="0">
                <a:latin typeface="Times New Roman"/>
                <a:ea typeface="+mn-lt"/>
                <a:cs typeface="Times New Roman"/>
              </a:rPr>
              <a:t> completed a past study with human subjects in simulated conditions to tests the effects of suit material. This resulted in an insignificant difference in total heat loss between the lightweight and traditional weight control turnout suits. The current project, </a:t>
            </a:r>
            <a:r>
              <a:rPr lang="en-US" sz="3600" i="1" dirty="0">
                <a:latin typeface="Times New Roman"/>
                <a:ea typeface="+mn-lt"/>
                <a:cs typeface="Times New Roman"/>
              </a:rPr>
              <a:t>Thermal Manikin Comfort Assessment of Lightweight PPE for Structural Firefighters</a:t>
            </a:r>
            <a:r>
              <a:rPr lang="en-US" sz="3600" dirty="0">
                <a:latin typeface="Times New Roman"/>
                <a:ea typeface="+mn-lt"/>
                <a:cs typeface="Times New Roman"/>
              </a:rPr>
              <a:t> is a continuation of the 2018 experiment to determine significant differences in thermal insulation, evaporative resistance, and total heat loss (W/m</a:t>
            </a:r>
            <a:r>
              <a:rPr lang="en-US" sz="3600" baseline="30000" dirty="0">
                <a:latin typeface="Times New Roman"/>
                <a:ea typeface="+mn-lt"/>
                <a:cs typeface="Times New Roman"/>
              </a:rPr>
              <a:t>2</a:t>
            </a:r>
            <a:r>
              <a:rPr lang="en-US" sz="3600" dirty="0">
                <a:latin typeface="Times New Roman"/>
                <a:ea typeface="+mn-lt"/>
                <a:cs typeface="Times New Roman"/>
              </a:rPr>
              <a:t>) exist between the two types of composite materials. Ongoing research  will assess the suits in both static (standing) and dynamic (walking) conditions for thermal insulation (dry) and evaporative resistance (wet).</a:t>
            </a:r>
            <a:endParaRPr lang="en-US" sz="3600" dirty="0">
              <a:latin typeface="Times New Roman"/>
              <a:cs typeface="Times New Roman"/>
            </a:endParaRPr>
          </a:p>
          <a:p>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598E69D1-7463-44DC-9E54-11A7F2241069}"/>
              </a:ext>
            </a:extLst>
          </p:cNvPr>
          <p:cNvSpPr txBox="1"/>
          <p:nvPr/>
        </p:nvSpPr>
        <p:spPr>
          <a:xfrm>
            <a:off x="1025048" y="19318882"/>
            <a:ext cx="15256616" cy="72943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latin typeface="Times New Roman" panose="02020603050405020304" pitchFamily="18" charset="0"/>
                <a:cs typeface="Times New Roman" panose="02020603050405020304" pitchFamily="18" charset="0"/>
              </a:rPr>
              <a:t>Heat exhaustion and heat-related illness is a common issue that firefighters experience due to the strenuous nature of their job. This study evaluates their personal protective clothing (PPC) to test overall thermal comfort with lighter weight materials to determine how PPC can be better designed to fit the needs of firefighters. A structural firefighter turnout </a:t>
            </a:r>
            <a:r>
              <a:rPr lang="en-US" sz="3600" dirty="0" err="1">
                <a:latin typeface="Times New Roman" panose="02020603050405020304" pitchFamily="18" charset="0"/>
                <a:cs typeface="Times New Roman" panose="02020603050405020304" pitchFamily="18" charset="0"/>
              </a:rPr>
              <a:t>suitwith</a:t>
            </a:r>
            <a:r>
              <a:rPr lang="en-US" sz="3600" dirty="0">
                <a:latin typeface="Times New Roman" panose="02020603050405020304" pitchFamily="18" charset="0"/>
                <a:cs typeface="Times New Roman" panose="02020603050405020304" pitchFamily="18" charset="0"/>
              </a:rPr>
              <a:t> a novel lightweight material was tested in the </a:t>
            </a:r>
            <a:r>
              <a:rPr lang="en-US" sz="3600" dirty="0" err="1">
                <a:latin typeface="Times New Roman" panose="02020603050405020304" pitchFamily="18" charset="0"/>
                <a:cs typeface="Times New Roman" panose="02020603050405020304" pitchFamily="18" charset="0"/>
              </a:rPr>
              <a:t>ThermaNOLE</a:t>
            </a:r>
            <a:r>
              <a:rPr lang="en-US" sz="3600" dirty="0">
                <a:latin typeface="Times New Roman" panose="02020603050405020304" pitchFamily="18" charset="0"/>
                <a:cs typeface="Times New Roman" panose="02020603050405020304" pitchFamily="18" charset="0"/>
              </a:rPr>
              <a:t> Comfort Lab®. This lab is equipped with ANDI, a state-of-the-art dynamic sweating thermal manikin that offers heightened sensitivity to measure heat loss and gain, allowing researchers to simulate human physiology while testing garments. A series of tests were conducted with the thermal manikin to evaluate both the new lightweight suit and a traditional weight control suit. Findings will determine whether the lightweight materials will improve the heat loss and thermoregulation capabilities of firefighters.</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6D4E966D-307A-498F-92DE-81A42D72D132}"/>
              </a:ext>
            </a:extLst>
          </p:cNvPr>
          <p:cNvSpPr txBox="1"/>
          <p:nvPr/>
        </p:nvSpPr>
        <p:spPr>
          <a:xfrm>
            <a:off x="22743903" y="11692915"/>
            <a:ext cx="1533304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a:p>
            <a:br>
              <a:rPr lang="en-US"/>
            </a:br>
            <a:endParaRPr lang="en-US"/>
          </a:p>
        </p:txBody>
      </p:sp>
      <p:sp>
        <p:nvSpPr>
          <p:cNvPr id="2" name="TextBox 1">
            <a:extLst>
              <a:ext uri="{FF2B5EF4-FFF2-40B4-BE49-F238E27FC236}">
                <a16:creationId xmlns:a16="http://schemas.microsoft.com/office/drawing/2014/main" id="{7E34072D-FC4D-4E53-9563-864326AF1FE9}"/>
              </a:ext>
            </a:extLst>
          </p:cNvPr>
          <p:cNvSpPr txBox="1"/>
          <p:nvPr/>
        </p:nvSpPr>
        <p:spPr>
          <a:xfrm>
            <a:off x="16612750" y="9122177"/>
            <a:ext cx="13482727" cy="149271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3400" dirty="0">
              <a:solidFill>
                <a:srgbClr val="202124"/>
              </a:solidFill>
              <a:latin typeface="Times New Roman"/>
              <a:ea typeface="Times New Roman"/>
              <a:cs typeface="Times New Roman"/>
            </a:endParaRPr>
          </a:p>
          <a:p>
            <a:r>
              <a:rPr lang="en-US" sz="3600" b="1" u="sng" dirty="0">
                <a:solidFill>
                  <a:srgbClr val="202124"/>
                </a:solidFill>
                <a:latin typeface="Times New Roman"/>
                <a:ea typeface="Times New Roman"/>
                <a:cs typeface="Times New Roman"/>
              </a:rPr>
              <a:t>Equipment:</a:t>
            </a:r>
          </a:p>
          <a:p>
            <a:pPr marL="457200" indent="-457200">
              <a:buFont typeface="Arial"/>
              <a:buChar char="•"/>
            </a:pPr>
            <a:r>
              <a:rPr lang="en-US" sz="3600" dirty="0" err="1">
                <a:latin typeface="Times New Roman" panose="02020603050405020304" pitchFamily="18" charset="0"/>
                <a:cs typeface="Times New Roman" panose="02020603050405020304" pitchFamily="18" charset="0"/>
              </a:rPr>
              <a:t>ThermaNOLE</a:t>
            </a:r>
            <a:r>
              <a:rPr lang="en-US" sz="3600" dirty="0">
                <a:latin typeface="Times New Roman" panose="02020603050405020304" pitchFamily="18" charset="0"/>
                <a:cs typeface="Times New Roman" panose="02020603050405020304" pitchFamily="18" charset="0"/>
              </a:rPr>
              <a:t>® Comfort Lab testing chamber </a:t>
            </a:r>
          </a:p>
          <a:p>
            <a:pPr marL="914400" lvl="1" indent="-457200">
              <a:buFont typeface="Wingdings"/>
              <a:buChar char="Ø"/>
            </a:pPr>
            <a:r>
              <a:rPr lang="en-US" sz="3600" dirty="0">
                <a:latin typeface="Times New Roman" panose="02020603050405020304" pitchFamily="18" charset="0"/>
                <a:cs typeface="Times New Roman" panose="02020603050405020304" pitchFamily="18" charset="0"/>
              </a:rPr>
              <a:t>ESPEC Model No EWPL976-12NWL manufactured in Hudsonville, MI</a:t>
            </a:r>
          </a:p>
          <a:p>
            <a:pPr marL="914400" lvl="1" indent="-457200">
              <a:buFont typeface="Wingdings"/>
              <a:buChar char="Ø"/>
            </a:pPr>
            <a:r>
              <a:rPr lang="en-US" sz="3600" dirty="0">
                <a:latin typeface="Times New Roman" panose="02020603050405020304" pitchFamily="18" charset="0"/>
                <a:ea typeface="Times New Roman"/>
                <a:cs typeface="Times New Roman" panose="02020603050405020304" pitchFamily="18" charset="0"/>
              </a:rPr>
              <a:t>Keeps a control environment ambient temperature, windspeed, and relative humidity</a:t>
            </a:r>
          </a:p>
          <a:p>
            <a:pPr marL="457200" indent="-457200">
              <a:buFont typeface="Arial"/>
              <a:buChar char="•"/>
            </a:pPr>
            <a:r>
              <a:rPr lang="en-US" sz="3600" dirty="0">
                <a:latin typeface="Times New Roman" panose="02020603050405020304" pitchFamily="18" charset="0"/>
                <a:ea typeface="Times New Roman"/>
                <a:cs typeface="Times New Roman" panose="02020603050405020304" pitchFamily="18" charset="0"/>
              </a:rPr>
              <a:t>ANDI® Thermal Manikin </a:t>
            </a:r>
          </a:p>
          <a:p>
            <a:pPr marL="914400" lvl="1" indent="-457200">
              <a:buFont typeface="Wingdings"/>
              <a:buChar char="Ø"/>
            </a:pPr>
            <a:r>
              <a:rPr lang="en-US" sz="3600" dirty="0">
                <a:latin typeface="Times New Roman" panose="02020603050405020304" pitchFamily="18" charset="0"/>
                <a:ea typeface="Times New Roman"/>
                <a:cs typeface="Times New Roman" panose="02020603050405020304" pitchFamily="18" charset="0"/>
              </a:rPr>
              <a:t>Manufactured by </a:t>
            </a:r>
            <a:r>
              <a:rPr lang="en-US" sz="3600" dirty="0" err="1">
                <a:latin typeface="Times New Roman" panose="02020603050405020304" pitchFamily="18" charset="0"/>
                <a:ea typeface="Times New Roman"/>
                <a:cs typeface="Times New Roman" panose="02020603050405020304" pitchFamily="18" charset="0"/>
              </a:rPr>
              <a:t>Thermetrics</a:t>
            </a:r>
            <a:r>
              <a:rPr lang="en-US" sz="3600" dirty="0">
                <a:latin typeface="Times New Roman" panose="02020603050405020304" pitchFamily="18" charset="0"/>
                <a:ea typeface="Times New Roman"/>
                <a:cs typeface="Times New Roman" panose="02020603050405020304" pitchFamily="18" charset="0"/>
              </a:rPr>
              <a:t> in Seattle, WA.</a:t>
            </a:r>
          </a:p>
          <a:p>
            <a:pPr marL="914400" lvl="1" indent="-457200">
              <a:buFont typeface="Wingdings"/>
              <a:buChar char="Ø"/>
            </a:pPr>
            <a:r>
              <a:rPr lang="en-US" sz="3600" dirty="0">
                <a:latin typeface="Times New Roman" panose="02020603050405020304" pitchFamily="18" charset="0"/>
                <a:ea typeface="Times New Roman"/>
                <a:cs typeface="Times New Roman" panose="02020603050405020304" pitchFamily="18" charset="0"/>
              </a:rPr>
              <a:t>Measures condition of human body comfort in relation to ambient environment</a:t>
            </a:r>
          </a:p>
          <a:p>
            <a:pPr lvl="1"/>
            <a:r>
              <a:rPr lang="en-US" sz="3600" dirty="0">
                <a:latin typeface="Times New Roman" panose="02020603050405020304" pitchFamily="18" charset="0"/>
                <a:ea typeface="Times New Roman"/>
                <a:cs typeface="Times New Roman" panose="02020603050405020304" pitchFamily="18" charset="0"/>
              </a:rPr>
              <a:t>Testing Materials</a:t>
            </a:r>
          </a:p>
          <a:p>
            <a:pPr marL="914400" lvl="1" indent="-457200">
              <a:buFont typeface="Wingdings"/>
              <a:buChar char="Ø"/>
            </a:pPr>
            <a:r>
              <a:rPr lang="en-US" sz="3600" dirty="0">
                <a:latin typeface="Times New Roman" panose="02020603050405020304" pitchFamily="18" charset="0"/>
                <a:ea typeface="Times New Roman"/>
                <a:cs typeface="Times New Roman" panose="02020603050405020304" pitchFamily="18" charset="0"/>
              </a:rPr>
              <a:t>Light Weight material firefighter suit</a:t>
            </a:r>
          </a:p>
          <a:p>
            <a:pPr marL="914400" lvl="1" indent="-457200">
              <a:buFont typeface="Wingdings"/>
              <a:buChar char="Ø"/>
            </a:pPr>
            <a:r>
              <a:rPr lang="en-US" sz="3600" dirty="0">
                <a:latin typeface="Times New Roman" panose="02020603050405020304" pitchFamily="18" charset="0"/>
                <a:ea typeface="Times New Roman"/>
                <a:cs typeface="Times New Roman" panose="02020603050405020304" pitchFamily="18" charset="0"/>
              </a:rPr>
              <a:t>Control composite firefighter suit</a:t>
            </a:r>
          </a:p>
          <a:p>
            <a:pPr lvl="1"/>
            <a:r>
              <a:rPr lang="en-US" sz="3600" b="1" u="sng" dirty="0">
                <a:latin typeface="Times New Roman" panose="02020603050405020304" pitchFamily="18" charset="0"/>
                <a:ea typeface="Times New Roman"/>
                <a:cs typeface="Times New Roman" panose="02020603050405020304" pitchFamily="18" charset="0"/>
              </a:rPr>
              <a:t>Testing variables</a:t>
            </a:r>
            <a:endParaRPr lang="en-US" sz="3600" dirty="0">
              <a:latin typeface="Times New Roman" panose="02020603050405020304" pitchFamily="18" charset="0"/>
              <a:ea typeface="Times New Roman"/>
              <a:cs typeface="Times New Roman" panose="02020603050405020304" pitchFamily="18" charset="0"/>
            </a:endParaRPr>
          </a:p>
          <a:p>
            <a:pPr marL="914400" lvl="1" indent="-457200">
              <a:buFont typeface="Arial"/>
              <a:buChar char="•"/>
            </a:pPr>
            <a:r>
              <a:rPr lang="en-US" sz="3600" dirty="0">
                <a:latin typeface="Times New Roman" panose="02020603050405020304" pitchFamily="18" charset="0"/>
                <a:ea typeface="Times New Roman"/>
                <a:cs typeface="Times New Roman" panose="02020603050405020304" pitchFamily="18" charset="0"/>
              </a:rPr>
              <a:t>Wet or dry</a:t>
            </a:r>
          </a:p>
          <a:p>
            <a:pPr marL="914400" lvl="1" indent="-457200">
              <a:buFont typeface="Arial"/>
              <a:buChar char="•"/>
            </a:pPr>
            <a:r>
              <a:rPr lang="en-US" sz="3600" dirty="0">
                <a:latin typeface="Times New Roman" panose="02020603050405020304" pitchFamily="18" charset="0"/>
                <a:ea typeface="Times New Roman"/>
                <a:cs typeface="Times New Roman" panose="02020603050405020304" pitchFamily="18" charset="0"/>
              </a:rPr>
              <a:t>Static (Standing) or Dynamic (walking)</a:t>
            </a:r>
          </a:p>
          <a:p>
            <a:pPr marL="914400" lvl="1" indent="-457200">
              <a:buFont typeface="Arial"/>
              <a:buChar char="•"/>
            </a:pPr>
            <a:r>
              <a:rPr lang="en-US" sz="3600" dirty="0">
                <a:latin typeface="Times New Roman" panose="02020603050405020304" pitchFamily="18" charset="0"/>
                <a:ea typeface="Times New Roman"/>
                <a:cs typeface="Times New Roman" panose="02020603050405020304" pitchFamily="18" charset="0"/>
              </a:rPr>
              <a:t>Lightweight or control suit</a:t>
            </a:r>
          </a:p>
          <a:p>
            <a:pPr lvl="1"/>
            <a:r>
              <a:rPr lang="en-US" sz="3600" b="1" u="sng" dirty="0">
                <a:latin typeface="Times New Roman" panose="02020603050405020304" pitchFamily="18" charset="0"/>
                <a:ea typeface="+mn-lt"/>
                <a:cs typeface="Times New Roman" panose="02020603050405020304" pitchFamily="18" charset="0"/>
              </a:rPr>
              <a:t>What is being tested</a:t>
            </a:r>
          </a:p>
          <a:p>
            <a:pPr marL="914400" lvl="1" indent="-457200">
              <a:buFont typeface="Arial,Sans-Serif"/>
              <a:buChar char="•"/>
            </a:pPr>
            <a:r>
              <a:rPr lang="en-US" sz="3600" dirty="0">
                <a:latin typeface="Times New Roman" panose="02020603050405020304" pitchFamily="18" charset="0"/>
                <a:ea typeface="+mn-lt"/>
                <a:cs typeface="Times New Roman" panose="02020603050405020304" pitchFamily="18" charset="0"/>
              </a:rPr>
              <a:t>Thermal insulation measured by convection, conduction, and radiation (dry)</a:t>
            </a:r>
          </a:p>
          <a:p>
            <a:pPr marL="914400" lvl="1" indent="-457200">
              <a:buFont typeface="Arial,Sans-Serif"/>
              <a:buChar char="•"/>
            </a:pPr>
            <a:r>
              <a:rPr lang="en-US" sz="3600" dirty="0">
                <a:latin typeface="Times New Roman" panose="02020603050405020304" pitchFamily="18" charset="0"/>
                <a:ea typeface="+mn-lt"/>
                <a:cs typeface="Times New Roman" panose="02020603050405020304" pitchFamily="18" charset="0"/>
              </a:rPr>
              <a:t>Evaporation resistance in comparison to set sweat rates (wet)</a:t>
            </a:r>
          </a:p>
          <a:p>
            <a:pPr marL="914400" lvl="1" indent="-457200">
              <a:buFont typeface="Arial,Sans-Serif"/>
              <a:buChar char="•"/>
            </a:pPr>
            <a:r>
              <a:rPr lang="en-US" sz="3600" dirty="0">
                <a:latin typeface="Times New Roman" panose="02020603050405020304" pitchFamily="18" charset="0"/>
                <a:ea typeface="+mn-lt"/>
                <a:cs typeface="Times New Roman" panose="02020603050405020304" pitchFamily="18" charset="0"/>
              </a:rPr>
              <a:t>total heat loss (THL) of a garment when worn on the human body. (both wet &amp; dry combined)</a:t>
            </a:r>
          </a:p>
          <a:p>
            <a:pPr lvl="1"/>
            <a:endParaRPr lang="en-US" sz="3400" dirty="0">
              <a:solidFill>
                <a:srgbClr val="000000"/>
              </a:solidFill>
              <a:latin typeface="Calibri" panose="020F0502020204030204"/>
              <a:ea typeface="Times New Roman"/>
              <a:cs typeface="Calibri" panose="020F0502020204030204"/>
            </a:endParaRPr>
          </a:p>
          <a:p>
            <a:pPr lvl="1"/>
            <a:endParaRPr lang="en-US" sz="3400" dirty="0">
              <a:solidFill>
                <a:srgbClr val="202124"/>
              </a:solidFill>
              <a:latin typeface="Times New Roman"/>
              <a:ea typeface="Times New Roman"/>
              <a:cs typeface="Times New Roman"/>
            </a:endParaRPr>
          </a:p>
          <a:p>
            <a:endParaRPr lang="en-US" sz="3400" dirty="0">
              <a:solidFill>
                <a:srgbClr val="202124"/>
              </a:solidFill>
              <a:latin typeface="Times New Roman"/>
              <a:ea typeface="Times New Roman"/>
              <a:cs typeface="Times New Roman"/>
            </a:endParaRPr>
          </a:p>
        </p:txBody>
      </p:sp>
      <p:sp>
        <p:nvSpPr>
          <p:cNvPr id="7" name="TextBox 6">
            <a:extLst>
              <a:ext uri="{FF2B5EF4-FFF2-40B4-BE49-F238E27FC236}">
                <a16:creationId xmlns:a16="http://schemas.microsoft.com/office/drawing/2014/main" id="{FFEFCF1C-3E79-440D-A919-53FF40595E73}"/>
              </a:ext>
            </a:extLst>
          </p:cNvPr>
          <p:cNvSpPr txBox="1"/>
          <p:nvPr/>
        </p:nvSpPr>
        <p:spPr>
          <a:xfrm>
            <a:off x="30426563" y="9191490"/>
            <a:ext cx="12384620" cy="94795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3400" b="1" u="sng" dirty="0">
              <a:latin typeface="Times New Roman"/>
              <a:ea typeface="Times New Roman"/>
              <a:cs typeface="Times New Roman"/>
            </a:endParaRPr>
          </a:p>
          <a:p>
            <a:r>
              <a:rPr lang="en-US" sz="3600" b="1" u="sng" dirty="0">
                <a:latin typeface="Times New Roman"/>
                <a:ea typeface="Times New Roman"/>
                <a:cs typeface="Times New Roman"/>
              </a:rPr>
              <a:t>Summary of results </a:t>
            </a:r>
          </a:p>
          <a:p>
            <a:pPr>
              <a:buChar char="•"/>
            </a:pPr>
            <a:r>
              <a:rPr lang="en-US" sz="3600" dirty="0">
                <a:latin typeface="Times New Roman"/>
                <a:ea typeface="Times New Roman"/>
                <a:cs typeface="Times New Roman"/>
              </a:rPr>
              <a:t>The comparison of the lightweight material versus the control suit in regard to heat flux generated is ongoing </a:t>
            </a:r>
          </a:p>
          <a:p>
            <a:endParaRPr lang="en-US" sz="3600" b="1" u="sng" dirty="0">
              <a:latin typeface="Times New Roman"/>
              <a:ea typeface="Times New Roman"/>
              <a:cs typeface="Times New Roman"/>
            </a:endParaRPr>
          </a:p>
          <a:p>
            <a:r>
              <a:rPr lang="en-US" sz="3600" b="1" u="sng" dirty="0">
                <a:latin typeface="Times New Roman"/>
                <a:ea typeface="Times New Roman"/>
                <a:cs typeface="Times New Roman"/>
              </a:rPr>
              <a:t>Limitations:</a:t>
            </a:r>
            <a:r>
              <a:rPr lang="en-US" sz="3600" dirty="0">
                <a:latin typeface="Times New Roman"/>
                <a:ea typeface="Times New Roman"/>
                <a:cs typeface="Times New Roman"/>
              </a:rPr>
              <a:t> </a:t>
            </a:r>
          </a:p>
          <a:p>
            <a:pPr>
              <a:buChar char="•"/>
            </a:pPr>
            <a:r>
              <a:rPr lang="en-US" sz="3600" dirty="0">
                <a:latin typeface="Times New Roman"/>
                <a:ea typeface="Times New Roman"/>
                <a:cs typeface="Times New Roman"/>
              </a:rPr>
              <a:t>ANDI often experiences technical difficulties and often must be sent back to headquarters in Seattle or have a mechanic come to Tallahassee to help fix multiple issues</a:t>
            </a:r>
          </a:p>
          <a:p>
            <a:pPr>
              <a:buChar char="•"/>
            </a:pPr>
            <a:r>
              <a:rPr lang="en-US" sz="3600" dirty="0">
                <a:latin typeface="Times New Roman"/>
                <a:ea typeface="Times New Roman"/>
                <a:cs typeface="Times New Roman"/>
              </a:rPr>
              <a:t>At one point in the experiment ANDI’s hand snapped which set back our ability to conduct testing</a:t>
            </a:r>
          </a:p>
          <a:p>
            <a:pPr>
              <a:buChar char="•"/>
            </a:pPr>
            <a:r>
              <a:rPr lang="en-US" sz="3600" dirty="0">
                <a:latin typeface="Times New Roman"/>
                <a:ea typeface="Times New Roman"/>
                <a:cs typeface="Times New Roman"/>
              </a:rPr>
              <a:t>We work to fix minor issues such as broken sweat glands, electrical wiring issues, and replenish DI water for sweat</a:t>
            </a:r>
          </a:p>
          <a:p>
            <a:r>
              <a:rPr lang="en-US" sz="3600" b="1" u="sng" dirty="0">
                <a:latin typeface="Times New Roman"/>
                <a:ea typeface="Times New Roman"/>
                <a:cs typeface="Times New Roman"/>
              </a:rPr>
              <a:t>Future direction: </a:t>
            </a:r>
          </a:p>
          <a:p>
            <a:pPr>
              <a:buChar char="•"/>
            </a:pPr>
            <a:r>
              <a:rPr lang="en-US" sz="3600" dirty="0">
                <a:latin typeface="Times New Roman"/>
                <a:ea typeface="Times New Roman"/>
                <a:cs typeface="Times New Roman"/>
              </a:rPr>
              <a:t>Ongoing project </a:t>
            </a:r>
          </a:p>
          <a:p>
            <a:pPr>
              <a:buChar char="•"/>
            </a:pPr>
            <a:r>
              <a:rPr lang="en-US" sz="3600" dirty="0">
                <a:latin typeface="Times New Roman"/>
                <a:ea typeface="Times New Roman"/>
                <a:cs typeface="Times New Roman"/>
              </a:rPr>
              <a:t>Continues testing the different ambient conditions to make discoveries surrounding the effectivity of different PPE gear  </a:t>
            </a:r>
            <a:endParaRPr lang="en-US" sz="3600" dirty="0"/>
          </a:p>
        </p:txBody>
      </p:sp>
      <p:sp>
        <p:nvSpPr>
          <p:cNvPr id="12" name="Rectangle 11">
            <a:extLst>
              <a:ext uri="{FF2B5EF4-FFF2-40B4-BE49-F238E27FC236}">
                <a16:creationId xmlns:a16="http://schemas.microsoft.com/office/drawing/2014/main" id="{3CA92EA0-D814-724D-9820-AACDED373E97}"/>
              </a:ext>
            </a:extLst>
          </p:cNvPr>
          <p:cNvSpPr/>
          <p:nvPr/>
        </p:nvSpPr>
        <p:spPr>
          <a:xfrm>
            <a:off x="0" y="-381799"/>
            <a:ext cx="43655601" cy="7757958"/>
          </a:xfrm>
          <a:prstGeom prst="rect">
            <a:avLst/>
          </a:prstGeom>
          <a:solidFill>
            <a:srgbClr val="7A2D3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4AB9469-1C1C-C04D-96F2-DAA8FDCB8BE4}"/>
              </a:ext>
            </a:extLst>
          </p:cNvPr>
          <p:cNvSpPr txBox="1"/>
          <p:nvPr/>
        </p:nvSpPr>
        <p:spPr>
          <a:xfrm>
            <a:off x="1054226" y="164937"/>
            <a:ext cx="43467602" cy="5632311"/>
          </a:xfrm>
          <a:prstGeom prst="rect">
            <a:avLst/>
          </a:prstGeom>
          <a:noFill/>
        </p:spPr>
        <p:txBody>
          <a:bodyPr wrap="square" rtlCol="0">
            <a:spAutoFit/>
          </a:bodyPr>
          <a:lstStyle/>
          <a:p>
            <a:pPr algn="ctr"/>
            <a:r>
              <a:rPr lang="en-US" sz="12000">
                <a:solidFill>
                  <a:schemeClr val="bg1"/>
                </a:solidFill>
                <a:latin typeface="Times New Roman" panose="02020603050405020304" pitchFamily="18" charset="0"/>
                <a:ea typeface="+mn-lt"/>
                <a:cs typeface="Times New Roman" panose="02020603050405020304" pitchFamily="18" charset="0"/>
              </a:rPr>
              <a:t>Thermal Manikin Comfort Assessment of Lightweight PPE for Structural Firefighters</a:t>
            </a:r>
            <a:endParaRPr lang="en-US" sz="12000">
              <a:solidFill>
                <a:schemeClr val="bg1"/>
              </a:solidFill>
              <a:latin typeface="Times New Roman" panose="02020603050405020304" pitchFamily="18" charset="0"/>
              <a:cs typeface="Times New Roman" panose="02020603050405020304" pitchFamily="18" charset="0"/>
            </a:endParaRPr>
          </a:p>
          <a:p>
            <a:endParaRPr lang="en-US" sz="12000"/>
          </a:p>
        </p:txBody>
      </p:sp>
      <p:sp>
        <p:nvSpPr>
          <p:cNvPr id="15" name="TextBox 14">
            <a:extLst>
              <a:ext uri="{FF2B5EF4-FFF2-40B4-BE49-F238E27FC236}">
                <a16:creationId xmlns:a16="http://schemas.microsoft.com/office/drawing/2014/main" id="{9B0FA59F-60C0-B841-A803-010DF35D1C74}"/>
              </a:ext>
            </a:extLst>
          </p:cNvPr>
          <p:cNvSpPr txBox="1"/>
          <p:nvPr/>
        </p:nvSpPr>
        <p:spPr>
          <a:xfrm>
            <a:off x="10312921" y="3788086"/>
            <a:ext cx="24861964" cy="3323987"/>
          </a:xfrm>
          <a:prstGeom prst="rect">
            <a:avLst/>
          </a:prstGeom>
          <a:noFill/>
        </p:spPr>
        <p:txBody>
          <a:bodyPr wrap="square" lIns="91440" tIns="45720" rIns="91440" bIns="45720" rtlCol="0" anchor="t">
            <a:spAutoFit/>
          </a:bodyPr>
          <a:lstStyle/>
          <a:p>
            <a:pPr algn="ctr"/>
            <a:r>
              <a:rPr lang="en-US" sz="6800" u="sng">
                <a:solidFill>
                  <a:schemeClr val="bg1"/>
                </a:solidFill>
                <a:latin typeface="Times New Roman" panose="02020603050405020304" pitchFamily="18" charset="0"/>
                <a:cs typeface="Times New Roman" panose="02020603050405020304" pitchFamily="18" charset="0"/>
              </a:rPr>
              <a:t>Presented by: Ana Grande and Allison Barnes</a:t>
            </a:r>
            <a:r>
              <a:rPr lang="en-US" sz="6800">
                <a:solidFill>
                  <a:schemeClr val="bg1"/>
                </a:solidFill>
                <a:latin typeface="Times New Roman" panose="02020603050405020304" pitchFamily="18" charset="0"/>
                <a:cs typeface="Times New Roman" panose="02020603050405020304" pitchFamily="18" charset="0"/>
              </a:rPr>
              <a:t> </a:t>
            </a:r>
          </a:p>
          <a:p>
            <a:pPr algn="ctr"/>
            <a:r>
              <a:rPr lang="en-US" sz="6800">
                <a:solidFill>
                  <a:schemeClr val="bg1"/>
                </a:solidFill>
                <a:latin typeface="Times New Roman" panose="02020603050405020304" pitchFamily="18" charset="0"/>
                <a:cs typeface="Times New Roman" panose="02020603050405020304" pitchFamily="18" charset="0"/>
              </a:rPr>
              <a:t>Advisors: Dr. Meredith </a:t>
            </a:r>
            <a:r>
              <a:rPr lang="en-US" sz="6800" err="1">
                <a:solidFill>
                  <a:schemeClr val="bg1"/>
                </a:solidFill>
                <a:latin typeface="Times New Roman" panose="02020603050405020304" pitchFamily="18" charset="0"/>
                <a:cs typeface="Times New Roman" panose="02020603050405020304" pitchFamily="18" charset="0"/>
              </a:rPr>
              <a:t>McQuerry</a:t>
            </a:r>
            <a:r>
              <a:rPr lang="en-US" sz="6800">
                <a:solidFill>
                  <a:schemeClr val="bg1"/>
                </a:solidFill>
                <a:latin typeface="Times New Roman" panose="02020603050405020304" pitchFamily="18" charset="0"/>
                <a:cs typeface="Times New Roman" panose="02020603050405020304" pitchFamily="18" charset="0"/>
              </a:rPr>
              <a:t> and Maddy </a:t>
            </a:r>
            <a:r>
              <a:rPr lang="en-US" sz="6800" err="1">
                <a:solidFill>
                  <a:schemeClr val="bg1"/>
                </a:solidFill>
                <a:latin typeface="Times New Roman" panose="02020603050405020304" pitchFamily="18" charset="0"/>
                <a:cs typeface="Times New Roman" panose="02020603050405020304" pitchFamily="18" charset="0"/>
              </a:rPr>
              <a:t>Bogan</a:t>
            </a:r>
            <a:endParaRPr lang="en-US" sz="6800">
              <a:solidFill>
                <a:schemeClr val="bg1"/>
              </a:solidFill>
              <a:latin typeface="Times New Roman" panose="02020603050405020304" pitchFamily="18" charset="0"/>
              <a:cs typeface="Times New Roman" panose="02020603050405020304" pitchFamily="18" charset="0"/>
            </a:endParaRPr>
          </a:p>
          <a:p>
            <a:pPr algn="ctr"/>
            <a:r>
              <a:rPr lang="en-US" sz="6800">
                <a:solidFill>
                  <a:schemeClr val="bg1"/>
                </a:solidFill>
                <a:latin typeface="Times New Roman" panose="02020603050405020304" pitchFamily="18" charset="0"/>
                <a:cs typeface="Times New Roman" panose="02020603050405020304" pitchFamily="18" charset="0"/>
              </a:rPr>
              <a:t>Florida State University, </a:t>
            </a:r>
            <a:r>
              <a:rPr lang="en-US" sz="6800">
                <a:solidFill>
                  <a:schemeClr val="bg1"/>
                </a:solidFill>
                <a:latin typeface="Times New Roman" panose="02020603050405020304" pitchFamily="18" charset="0"/>
                <a:ea typeface="+mn-lt"/>
                <a:cs typeface="Times New Roman" panose="02020603050405020304" pitchFamily="18" charset="0"/>
              </a:rPr>
              <a:t>Jim Moran College of Entrepreneurship</a:t>
            </a:r>
            <a:endParaRPr lang="en-US" sz="6800">
              <a:solidFill>
                <a:schemeClr val="bg1"/>
              </a:solidFill>
              <a:latin typeface="Times New Roman" panose="02020603050405020304" pitchFamily="18" charset="0"/>
              <a:cs typeface="Times New Roman" panose="02020603050405020304" pitchFamily="18" charset="0"/>
            </a:endParaRPr>
          </a:p>
        </p:txBody>
      </p:sp>
      <p:pic>
        <p:nvPicPr>
          <p:cNvPr id="1026" name="Picture 2" descr="Image-Gallery">
            <a:extLst>
              <a:ext uri="{FF2B5EF4-FFF2-40B4-BE49-F238E27FC236}">
                <a16:creationId xmlns:a16="http://schemas.microsoft.com/office/drawing/2014/main" id="{76369B87-E40B-BF4C-87F5-5866AA11C7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1630" y="2361449"/>
            <a:ext cx="4155893" cy="415589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DE0AEC8A-F947-E44B-A1E5-7105FB228ED6}"/>
              </a:ext>
            </a:extLst>
          </p:cNvPr>
          <p:cNvSpPr/>
          <p:nvPr/>
        </p:nvSpPr>
        <p:spPr>
          <a:xfrm>
            <a:off x="5359838" y="17884407"/>
            <a:ext cx="4676038" cy="1141884"/>
          </a:xfrm>
          <a:prstGeom prst="rect">
            <a:avLst/>
          </a:prstGeom>
          <a:solidFill>
            <a:srgbClr val="7A2D3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F87EE564-47AE-3648-8A7D-205CD8897FE6}"/>
              </a:ext>
            </a:extLst>
          </p:cNvPr>
          <p:cNvSpPr txBox="1"/>
          <p:nvPr/>
        </p:nvSpPr>
        <p:spPr>
          <a:xfrm>
            <a:off x="6760899" y="18176998"/>
            <a:ext cx="2659439" cy="646331"/>
          </a:xfrm>
          <a:prstGeom prst="rect">
            <a:avLst/>
          </a:prstGeom>
          <a:noFill/>
        </p:spPr>
        <p:txBody>
          <a:bodyPr wrap="square" rtlCol="0">
            <a:spAutoFit/>
          </a:bodyPr>
          <a:lstStyle/>
          <a:p>
            <a:r>
              <a:rPr lang="en-US" sz="3600" b="1" dirty="0">
                <a:solidFill>
                  <a:schemeClr val="bg1"/>
                </a:solidFill>
                <a:latin typeface="Times New Roman" panose="02020603050405020304" pitchFamily="18" charset="0"/>
                <a:cs typeface="Times New Roman" panose="02020603050405020304" pitchFamily="18" charset="0"/>
              </a:rPr>
              <a:t>Abstract</a:t>
            </a:r>
          </a:p>
        </p:txBody>
      </p:sp>
      <p:sp>
        <p:nvSpPr>
          <p:cNvPr id="23" name="Rectangle 22">
            <a:extLst>
              <a:ext uri="{FF2B5EF4-FFF2-40B4-BE49-F238E27FC236}">
                <a16:creationId xmlns:a16="http://schemas.microsoft.com/office/drawing/2014/main" id="{9945C46C-F3E1-CD49-9392-D55EAC6F99F7}"/>
              </a:ext>
            </a:extLst>
          </p:cNvPr>
          <p:cNvSpPr/>
          <p:nvPr/>
        </p:nvSpPr>
        <p:spPr>
          <a:xfrm>
            <a:off x="5359838" y="8075492"/>
            <a:ext cx="4676038" cy="1116899"/>
          </a:xfrm>
          <a:prstGeom prst="rect">
            <a:avLst/>
          </a:prstGeom>
          <a:solidFill>
            <a:srgbClr val="7A2D3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0A027DE3-8CB1-B14F-A9AD-741F06AFBBF2}"/>
              </a:ext>
            </a:extLst>
          </p:cNvPr>
          <p:cNvSpPr txBox="1"/>
          <p:nvPr/>
        </p:nvSpPr>
        <p:spPr>
          <a:xfrm>
            <a:off x="6447053" y="8310775"/>
            <a:ext cx="2973285" cy="646331"/>
          </a:xfrm>
          <a:prstGeom prst="rect">
            <a:avLst/>
          </a:prstGeom>
          <a:noFill/>
        </p:spPr>
        <p:txBody>
          <a:bodyPr wrap="square" rtlCol="0">
            <a:spAutoFit/>
          </a:bodyPr>
          <a:lstStyle/>
          <a:p>
            <a:r>
              <a:rPr lang="en-US" sz="3600" b="1" dirty="0">
                <a:solidFill>
                  <a:schemeClr val="bg1"/>
                </a:solidFill>
                <a:latin typeface="Times New Roman" panose="02020603050405020304" pitchFamily="18" charset="0"/>
                <a:cs typeface="Times New Roman" panose="02020603050405020304" pitchFamily="18" charset="0"/>
              </a:rPr>
              <a:t>Introduction</a:t>
            </a:r>
          </a:p>
        </p:txBody>
      </p:sp>
      <p:pic>
        <p:nvPicPr>
          <p:cNvPr id="17" name="Picture 16" descr="Logo&#10;&#10;Description automatically generated">
            <a:extLst>
              <a:ext uri="{FF2B5EF4-FFF2-40B4-BE49-F238E27FC236}">
                <a16:creationId xmlns:a16="http://schemas.microsoft.com/office/drawing/2014/main" id="{1E1A71FB-DA24-7549-A25A-6861266480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47007" y="1457892"/>
            <a:ext cx="7509747" cy="5632311"/>
          </a:xfrm>
          <a:prstGeom prst="rect">
            <a:avLst/>
          </a:prstGeom>
        </p:spPr>
      </p:pic>
      <p:sp>
        <p:nvSpPr>
          <p:cNvPr id="4" name="TextBox 3">
            <a:extLst>
              <a:ext uri="{FF2B5EF4-FFF2-40B4-BE49-F238E27FC236}">
                <a16:creationId xmlns:a16="http://schemas.microsoft.com/office/drawing/2014/main" id="{2C435A3F-0B63-407B-868F-08CDF30261FF}"/>
              </a:ext>
            </a:extLst>
          </p:cNvPr>
          <p:cNvSpPr txBox="1"/>
          <p:nvPr/>
        </p:nvSpPr>
        <p:spPr>
          <a:xfrm>
            <a:off x="30545951" y="23312180"/>
            <a:ext cx="12429463" cy="59708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latin typeface="Times New Roman" panose="02020603050405020304" pitchFamily="18" charset="0"/>
                <a:ea typeface="+mn-lt"/>
                <a:cs typeface="Times New Roman" panose="02020603050405020304" pitchFamily="18" charset="0"/>
              </a:rPr>
              <a:t>We would like to thank Dr. Meredith </a:t>
            </a:r>
            <a:r>
              <a:rPr lang="en-US" sz="3600" dirty="0" err="1">
                <a:latin typeface="Times New Roman" panose="02020603050405020304" pitchFamily="18" charset="0"/>
                <a:ea typeface="+mn-lt"/>
                <a:cs typeface="Times New Roman" panose="02020603050405020304" pitchFamily="18" charset="0"/>
              </a:rPr>
              <a:t>McQuerry</a:t>
            </a:r>
            <a:r>
              <a:rPr lang="en-US" sz="3600" dirty="0">
                <a:latin typeface="Times New Roman" panose="02020603050405020304" pitchFamily="18" charset="0"/>
                <a:ea typeface="+mn-lt"/>
                <a:cs typeface="Times New Roman" panose="02020603050405020304" pitchFamily="18" charset="0"/>
              </a:rPr>
              <a:t> and Maddy </a:t>
            </a:r>
            <a:r>
              <a:rPr lang="en-US" sz="3600" dirty="0" err="1">
                <a:latin typeface="Times New Roman" panose="02020603050405020304" pitchFamily="18" charset="0"/>
                <a:ea typeface="+mn-lt"/>
                <a:cs typeface="Times New Roman" panose="02020603050405020304" pitchFamily="18" charset="0"/>
              </a:rPr>
              <a:t>Bogan</a:t>
            </a:r>
            <a:r>
              <a:rPr lang="en-US" sz="3600" dirty="0">
                <a:latin typeface="Times New Roman" panose="02020603050405020304" pitchFamily="18" charset="0"/>
                <a:ea typeface="+mn-lt"/>
                <a:cs typeface="Times New Roman" panose="02020603050405020304" pitchFamily="18" charset="0"/>
              </a:rPr>
              <a:t> for giving us the opportunity to work in this research project and begin out journeys in research. </a:t>
            </a:r>
          </a:p>
          <a:p>
            <a:endParaRPr lang="en-US" sz="2400" dirty="0">
              <a:latin typeface="Times New Roman" panose="02020603050405020304" pitchFamily="18" charset="0"/>
              <a:ea typeface="+mn-lt"/>
              <a:cs typeface="Times New Roman" panose="02020603050405020304" pitchFamily="18" charset="0"/>
            </a:endParaRPr>
          </a:p>
          <a:p>
            <a:r>
              <a:rPr lang="en-US" sz="2400" dirty="0">
                <a:latin typeface="Times New Roman" panose="02020603050405020304" pitchFamily="18" charset="0"/>
                <a:ea typeface="+mn-lt"/>
                <a:cs typeface="Times New Roman" panose="02020603050405020304" pitchFamily="18" charset="0"/>
              </a:rPr>
              <a:t>Fahy, R., &amp; Petrillo, J. (2021). </a:t>
            </a:r>
            <a:r>
              <a:rPr lang="en-US" sz="2400" i="1" dirty="0">
                <a:latin typeface="Times New Roman" panose="02020603050405020304" pitchFamily="18" charset="0"/>
                <a:ea typeface="+mn-lt"/>
                <a:cs typeface="Times New Roman" panose="02020603050405020304" pitchFamily="18" charset="0"/>
              </a:rPr>
              <a:t>Firefighter fatalities in the US in 2020 - NFPA</a:t>
            </a:r>
            <a:r>
              <a:rPr lang="en-US" sz="2400" dirty="0">
                <a:latin typeface="Times New Roman" panose="02020603050405020304" pitchFamily="18" charset="0"/>
                <a:ea typeface="+mn-lt"/>
                <a:cs typeface="Times New Roman" panose="02020603050405020304" pitchFamily="18" charset="0"/>
              </a:rPr>
              <a:t>. Firefighter Fatalities in the US in 2020. Retrieved February 28, 2022, from </a:t>
            </a:r>
            <a:r>
              <a:rPr lang="en-US" sz="2400" dirty="0">
                <a:latin typeface="Times New Roman" panose="02020603050405020304" pitchFamily="18" charset="0"/>
                <a:ea typeface="+mn-lt"/>
                <a:cs typeface="Times New Roman" panose="02020603050405020304" pitchFamily="18" charset="0"/>
                <a:hlinkClick r:id="rId4"/>
              </a:rPr>
              <a:t>https://www.nfpa.org/-/media/Files/News-and-Research/Fire-statistics-and-reports/Emergency-responders/osFFF.pdf</a:t>
            </a:r>
            <a:r>
              <a:rPr lang="en-US" sz="2400" dirty="0">
                <a:latin typeface="Times New Roman" panose="02020603050405020304" pitchFamily="18" charset="0"/>
                <a:ea typeface="+mn-lt"/>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ea typeface="+mn-lt"/>
              <a:cs typeface="Times New Roman" panose="02020603050405020304" pitchFamily="18" charset="0"/>
            </a:endParaRPr>
          </a:p>
          <a:p>
            <a:r>
              <a:rPr lang="en-US" sz="2400" dirty="0">
                <a:latin typeface="Times New Roman" panose="02020603050405020304" pitchFamily="18" charset="0"/>
                <a:ea typeface="+mn-lt"/>
                <a:cs typeface="Times New Roman" panose="02020603050405020304" pitchFamily="18" charset="0"/>
              </a:rPr>
              <a:t>M. </a:t>
            </a:r>
            <a:r>
              <a:rPr lang="en-US" sz="2400" dirty="0" err="1">
                <a:latin typeface="Times New Roman" panose="02020603050405020304" pitchFamily="18" charset="0"/>
                <a:ea typeface="+mn-lt"/>
                <a:cs typeface="Times New Roman" panose="02020603050405020304" pitchFamily="18" charset="0"/>
              </a:rPr>
              <a:t>McQuerry</a:t>
            </a:r>
            <a:r>
              <a:rPr lang="en-US" sz="2400" dirty="0">
                <a:latin typeface="Times New Roman" panose="02020603050405020304" pitchFamily="18" charset="0"/>
                <a:ea typeface="+mn-lt"/>
                <a:cs typeface="Times New Roman" panose="02020603050405020304" pitchFamily="18" charset="0"/>
              </a:rPr>
              <a:t>, M. Morrissey, J. </a:t>
            </a:r>
            <a:r>
              <a:rPr lang="en-US" sz="2400" dirty="0" err="1">
                <a:latin typeface="Times New Roman" panose="02020603050405020304" pitchFamily="18" charset="0"/>
                <a:ea typeface="+mn-lt"/>
                <a:cs typeface="Times New Roman" panose="02020603050405020304" pitchFamily="18" charset="0"/>
              </a:rPr>
              <a:t>Kisiolek</a:t>
            </a:r>
            <a:r>
              <a:rPr lang="en-US" sz="2400" dirty="0">
                <a:latin typeface="Times New Roman" panose="02020603050405020304" pitchFamily="18" charset="0"/>
                <a:ea typeface="+mn-lt"/>
                <a:cs typeface="Times New Roman" panose="02020603050405020304" pitchFamily="18" charset="0"/>
              </a:rPr>
              <a:t>, S. Gipson, and M. Ormsbee, “Effect of a Lightweight</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ea typeface="+mn-lt"/>
                <a:cs typeface="Times New Roman" panose="02020603050405020304" pitchFamily="18" charset="0"/>
              </a:rPr>
              <a:t>Structural Firefighter Turnout Composite on Physiological Comfort,” in Performance of</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ea typeface="+mn-lt"/>
                <a:cs typeface="Times New Roman" panose="02020603050405020304" pitchFamily="18" charset="0"/>
              </a:rPr>
              <a:t>Protective Clothing and Equipment: 11th Volume, Innovative Solutions to Evolving Challenges,</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ea typeface="+mn-lt"/>
                <a:cs typeface="Times New Roman" panose="02020603050405020304" pitchFamily="18" charset="0"/>
              </a:rPr>
              <a:t>ed. K. Lehtonen, B. P. Shiels, and R. B. Ormond (West Conshohocken, PA: ASTM International,</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ea typeface="+mn-lt"/>
                <a:cs typeface="Times New Roman" panose="02020603050405020304" pitchFamily="18" charset="0"/>
              </a:rPr>
              <a:t>2020), 176–203. http://doi.org/10.1520/STP1624201900836</a:t>
            </a:r>
            <a:endParaRPr lang="en-US" sz="2400" dirty="0">
              <a:latin typeface="Times New Roman" panose="02020603050405020304" pitchFamily="18" charset="0"/>
              <a:cs typeface="Times New Roman" panose="02020603050405020304" pitchFamily="18" charset="0"/>
            </a:endParaRPr>
          </a:p>
          <a:p>
            <a:endParaRPr lang="en-US" sz="3400" dirty="0">
              <a:cs typeface="Calibri"/>
            </a:endParaRPr>
          </a:p>
        </p:txBody>
      </p:sp>
      <p:sp>
        <p:nvSpPr>
          <p:cNvPr id="18" name="TextBox 17">
            <a:extLst>
              <a:ext uri="{FF2B5EF4-FFF2-40B4-BE49-F238E27FC236}">
                <a16:creationId xmlns:a16="http://schemas.microsoft.com/office/drawing/2014/main" id="{BB2B0048-C50A-7542-AEED-C3F159392F8F}"/>
              </a:ext>
            </a:extLst>
          </p:cNvPr>
          <p:cNvSpPr txBox="1"/>
          <p:nvPr/>
        </p:nvSpPr>
        <p:spPr>
          <a:xfrm>
            <a:off x="16873304" y="24242804"/>
            <a:ext cx="11120380" cy="1200329"/>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Although this research is still ongoing, we have completed the dry testing which can be summarized below</a:t>
            </a:r>
          </a:p>
        </p:txBody>
      </p:sp>
      <p:sp>
        <p:nvSpPr>
          <p:cNvPr id="33" name="Rectangle 32">
            <a:extLst>
              <a:ext uri="{FF2B5EF4-FFF2-40B4-BE49-F238E27FC236}">
                <a16:creationId xmlns:a16="http://schemas.microsoft.com/office/drawing/2014/main" id="{57F6779E-23B0-864A-8158-BCD4B85BE7D2}"/>
              </a:ext>
            </a:extLst>
          </p:cNvPr>
          <p:cNvSpPr/>
          <p:nvPr/>
        </p:nvSpPr>
        <p:spPr>
          <a:xfrm>
            <a:off x="20450008" y="8107597"/>
            <a:ext cx="4676038" cy="1324121"/>
          </a:xfrm>
          <a:prstGeom prst="rect">
            <a:avLst/>
          </a:prstGeom>
          <a:solidFill>
            <a:srgbClr val="7A2D3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A7D3EDE-27CA-43DE-8E80-B7AF2227FE67}"/>
              </a:ext>
            </a:extLst>
          </p:cNvPr>
          <p:cNvSpPr txBox="1"/>
          <p:nvPr/>
        </p:nvSpPr>
        <p:spPr>
          <a:xfrm>
            <a:off x="21727667" y="8456621"/>
            <a:ext cx="233801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b="1" dirty="0">
                <a:solidFill>
                  <a:schemeClr val="bg1"/>
                </a:solidFill>
                <a:latin typeface="Times New Roman" panose="02020603050405020304" pitchFamily="18" charset="0"/>
                <a:cs typeface="Times New Roman" panose="02020603050405020304" pitchFamily="18" charset="0"/>
              </a:rPr>
              <a:t>Methods</a:t>
            </a:r>
          </a:p>
        </p:txBody>
      </p:sp>
      <p:sp>
        <p:nvSpPr>
          <p:cNvPr id="34" name="Rectangle 33">
            <a:extLst>
              <a:ext uri="{FF2B5EF4-FFF2-40B4-BE49-F238E27FC236}">
                <a16:creationId xmlns:a16="http://schemas.microsoft.com/office/drawing/2014/main" id="{D7B41A57-021C-824A-92B6-6063ACDEC74C}"/>
              </a:ext>
            </a:extLst>
          </p:cNvPr>
          <p:cNvSpPr/>
          <p:nvPr/>
        </p:nvSpPr>
        <p:spPr>
          <a:xfrm>
            <a:off x="20488932" y="22766745"/>
            <a:ext cx="4676038" cy="1116899"/>
          </a:xfrm>
          <a:prstGeom prst="rect">
            <a:avLst/>
          </a:prstGeom>
          <a:solidFill>
            <a:srgbClr val="7A2D3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7D583380-7E85-3549-AE31-83ED68E9BB77}"/>
              </a:ext>
            </a:extLst>
          </p:cNvPr>
          <p:cNvSpPr txBox="1"/>
          <p:nvPr/>
        </p:nvSpPr>
        <p:spPr>
          <a:xfrm>
            <a:off x="22067384" y="22993344"/>
            <a:ext cx="1998302" cy="646331"/>
          </a:xfrm>
          <a:prstGeom prst="rect">
            <a:avLst/>
          </a:prstGeom>
          <a:noFill/>
        </p:spPr>
        <p:txBody>
          <a:bodyPr wrap="square" rtlCol="0">
            <a:spAutoFit/>
          </a:bodyPr>
          <a:lstStyle/>
          <a:p>
            <a:r>
              <a:rPr lang="en-US" sz="3600" b="1" dirty="0">
                <a:solidFill>
                  <a:schemeClr val="bg1"/>
                </a:solidFill>
                <a:latin typeface="Times New Roman" panose="02020603050405020304" pitchFamily="18" charset="0"/>
                <a:cs typeface="Times New Roman" panose="02020603050405020304" pitchFamily="18" charset="0"/>
              </a:rPr>
              <a:t>Results</a:t>
            </a:r>
          </a:p>
        </p:txBody>
      </p:sp>
      <p:sp>
        <p:nvSpPr>
          <p:cNvPr id="35" name="Rectangle 34">
            <a:extLst>
              <a:ext uri="{FF2B5EF4-FFF2-40B4-BE49-F238E27FC236}">
                <a16:creationId xmlns:a16="http://schemas.microsoft.com/office/drawing/2014/main" id="{D87DA64E-A286-1A4A-8B3A-546DBE265D67}"/>
              </a:ext>
            </a:extLst>
          </p:cNvPr>
          <p:cNvSpPr/>
          <p:nvPr/>
        </p:nvSpPr>
        <p:spPr>
          <a:xfrm>
            <a:off x="34422664" y="8236535"/>
            <a:ext cx="4676038" cy="1293668"/>
          </a:xfrm>
          <a:prstGeom prst="rect">
            <a:avLst/>
          </a:prstGeom>
          <a:solidFill>
            <a:srgbClr val="7A2D3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64847650-B54B-4E6F-9B20-1C5D8115CFB4}"/>
              </a:ext>
            </a:extLst>
          </p:cNvPr>
          <p:cNvSpPr txBox="1"/>
          <p:nvPr/>
        </p:nvSpPr>
        <p:spPr>
          <a:xfrm>
            <a:off x="35890526" y="8618688"/>
            <a:ext cx="310724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b="1" dirty="0">
                <a:solidFill>
                  <a:schemeClr val="bg1"/>
                </a:solidFill>
                <a:latin typeface="Times New Roman"/>
                <a:cs typeface="Calibri"/>
              </a:rPr>
              <a:t>Discussion</a:t>
            </a:r>
            <a:endParaRPr lang="en-US" sz="3600" b="1" dirty="0">
              <a:latin typeface="Times New Roman"/>
              <a:cs typeface="Calibri"/>
            </a:endParaRPr>
          </a:p>
        </p:txBody>
      </p:sp>
      <p:sp>
        <p:nvSpPr>
          <p:cNvPr id="36" name="Rectangle 35">
            <a:extLst>
              <a:ext uri="{FF2B5EF4-FFF2-40B4-BE49-F238E27FC236}">
                <a16:creationId xmlns:a16="http://schemas.microsoft.com/office/drawing/2014/main" id="{FBCA687C-F971-704C-9450-F8EBBFEC0786}"/>
              </a:ext>
            </a:extLst>
          </p:cNvPr>
          <p:cNvSpPr/>
          <p:nvPr/>
        </p:nvSpPr>
        <p:spPr>
          <a:xfrm>
            <a:off x="32882164" y="20202775"/>
            <a:ext cx="6852286" cy="1577638"/>
          </a:xfrm>
          <a:prstGeom prst="rect">
            <a:avLst/>
          </a:prstGeom>
          <a:solidFill>
            <a:srgbClr val="7A2D3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A1CF1CAD-4C20-48C6-8927-6BBABD759700}"/>
              </a:ext>
            </a:extLst>
          </p:cNvPr>
          <p:cNvSpPr txBox="1"/>
          <p:nvPr/>
        </p:nvSpPr>
        <p:spPr>
          <a:xfrm flipH="1">
            <a:off x="33503296" y="20833720"/>
            <a:ext cx="623115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b="1" dirty="0">
                <a:solidFill>
                  <a:schemeClr val="bg1"/>
                </a:solidFill>
                <a:latin typeface="Times New Roman"/>
                <a:cs typeface="Calibri"/>
              </a:rPr>
              <a:t>References/Acknowledgements</a:t>
            </a:r>
            <a:endParaRPr lang="en-US" sz="3600" b="1" dirty="0">
              <a:solidFill>
                <a:schemeClr val="bg1"/>
              </a:solidFill>
              <a:latin typeface="Times New Roman"/>
            </a:endParaRPr>
          </a:p>
        </p:txBody>
      </p:sp>
      <p:graphicFrame>
        <p:nvGraphicFramePr>
          <p:cNvPr id="31" name="Chart 30">
            <a:extLst>
              <a:ext uri="{FF2B5EF4-FFF2-40B4-BE49-F238E27FC236}">
                <a16:creationId xmlns:a16="http://schemas.microsoft.com/office/drawing/2014/main" id="{365D9D77-A949-B148-9558-264E9A7DEFF1}"/>
              </a:ext>
            </a:extLst>
          </p:cNvPr>
          <p:cNvGraphicFramePr/>
          <p:nvPr>
            <p:extLst>
              <p:ext uri="{D42A27DB-BD31-4B8C-83A1-F6EECF244321}">
                <p14:modId xmlns:p14="http://schemas.microsoft.com/office/powerpoint/2010/main" val="2320566193"/>
              </p:ext>
            </p:extLst>
          </p:nvPr>
        </p:nvGraphicFramePr>
        <p:xfrm>
          <a:off x="17660218" y="26046262"/>
          <a:ext cx="10333466" cy="5777481"/>
        </p:xfrm>
        <a:graphic>
          <a:graphicData uri="http://schemas.openxmlformats.org/drawingml/2006/chart">
            <c:chart xmlns:c="http://schemas.openxmlformats.org/drawingml/2006/chart" xmlns:r="http://schemas.openxmlformats.org/officeDocument/2006/relationships" r:id="rId5"/>
          </a:graphicData>
        </a:graphic>
      </p:graphicFrame>
      <p:pic>
        <p:nvPicPr>
          <p:cNvPr id="6" name="Picture 5" descr="A picture containing indoor&#10;&#10;Description automatically generated">
            <a:extLst>
              <a:ext uri="{FF2B5EF4-FFF2-40B4-BE49-F238E27FC236}">
                <a16:creationId xmlns:a16="http://schemas.microsoft.com/office/drawing/2014/main" id="{475918D6-3F02-4046-9876-207DA3B944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4769818" y="27083758"/>
            <a:ext cx="6289167" cy="4716875"/>
          </a:xfrm>
          <a:prstGeom prst="rect">
            <a:avLst/>
          </a:prstGeom>
        </p:spPr>
      </p:pic>
    </p:spTree>
    <p:extLst>
      <p:ext uri="{BB962C8B-B14F-4D97-AF65-F5344CB8AC3E}">
        <p14:creationId xmlns:p14="http://schemas.microsoft.com/office/powerpoint/2010/main" val="10985722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TotalTime>
  <Words>829</Words>
  <Application>Microsoft Office PowerPoint</Application>
  <PresentationFormat>Custom</PresentationFormat>
  <Paragraphs>58</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Ana Grande</cp:lastModifiedBy>
  <cp:revision>2</cp:revision>
  <dcterms:created xsi:type="dcterms:W3CDTF">2022-02-23T17:24:05Z</dcterms:created>
  <dcterms:modified xsi:type="dcterms:W3CDTF">2022-03-07T20:35:05Z</dcterms:modified>
</cp:coreProperties>
</file>